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71" r:id="rId5"/>
    <p:sldId id="272" r:id="rId6"/>
    <p:sldId id="262" r:id="rId7"/>
    <p:sldId id="263" r:id="rId8"/>
    <p:sldId id="273" r:id="rId9"/>
    <p:sldId id="264" r:id="rId10"/>
    <p:sldId id="265" r:id="rId11"/>
    <p:sldId id="266" r:id="rId12"/>
    <p:sldId id="267" r:id="rId13"/>
    <p:sldId id="268" r:id="rId14"/>
    <p:sldId id="269" r:id="rId15"/>
    <p:sldId id="281" r:id="rId16"/>
    <p:sldId id="270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47"/>
  </p:normalViewPr>
  <p:slideViewPr>
    <p:cSldViewPr snapToGrid="0" snapToObjects="1">
      <p:cViewPr varScale="1">
        <p:scale>
          <a:sx n="113" d="100"/>
          <a:sy n="113" d="100"/>
        </p:scale>
        <p:origin x="9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84326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5" name="Group 24"/>
          <p:cNvGrpSpPr/>
          <p:nvPr userDrawn="1"/>
        </p:nvGrpSpPr>
        <p:grpSpPr>
          <a:xfrm>
            <a:off x="2762996" y="-1127153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96" y="2201283"/>
            <a:ext cx="6472712" cy="2496896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6502844" y="723749"/>
            <a:ext cx="3758058" cy="379527"/>
            <a:chOff x="4036545" y="1793603"/>
            <a:chExt cx="4377596" cy="442094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545" y="1793603"/>
              <a:ext cx="3067302" cy="44209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38" y="1801279"/>
              <a:ext cx="1194203" cy="434418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2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3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079705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9557"/>
            <a:ext cx="12192000" cy="6858000"/>
          </a:xfrm>
          <a:prstGeom prst="rect">
            <a:avLst/>
          </a:prstGeom>
          <a:gradFill>
            <a:gsLst>
              <a:gs pos="31000">
                <a:schemeClr val="accent5">
                  <a:lumMod val="29000"/>
                </a:schemeClr>
              </a:gs>
              <a:gs pos="93000">
                <a:schemeClr val="accent5">
                  <a:lumMod val="12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223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4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079705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9557"/>
            <a:ext cx="12192000" cy="6858000"/>
          </a:xfrm>
          <a:prstGeom prst="rect">
            <a:avLst/>
          </a:prstGeom>
          <a:gradFill>
            <a:gsLst>
              <a:gs pos="31000">
                <a:schemeClr val="accent5">
                  <a:lumMod val="29000"/>
                </a:schemeClr>
              </a:gs>
              <a:gs pos="93000">
                <a:schemeClr val="accent5">
                  <a:lumMod val="12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0_Title Slide">
    <p:bg>
      <p:bgPr>
        <a:gradFill>
          <a:gsLst>
            <a:gs pos="0">
              <a:schemeClr val="accent5">
                <a:lumMod val="50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524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1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4">
                <a:lumMod val="32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5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8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8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4">
                <a:lumMod val="32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7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7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244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8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025951" y="810259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5615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9557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2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84326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5" name="Group 24"/>
          <p:cNvGrpSpPr/>
          <p:nvPr userDrawn="1"/>
        </p:nvGrpSpPr>
        <p:grpSpPr>
          <a:xfrm>
            <a:off x="2762996" y="-1127153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996" y="2201283"/>
            <a:ext cx="6472712" cy="2496896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8211755" y="6147368"/>
            <a:ext cx="3017123" cy="304700"/>
            <a:chOff x="4036545" y="1793603"/>
            <a:chExt cx="4377596" cy="442094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545" y="1793603"/>
              <a:ext cx="3067302" cy="44209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9938" y="1801279"/>
              <a:ext cx="1194203" cy="434418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96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3284376" y="5964936"/>
            <a:ext cx="2617066" cy="272896"/>
            <a:chOff x="6502844" y="776299"/>
            <a:chExt cx="3639639" cy="379525"/>
          </a:xfrm>
        </p:grpSpPr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92" y="590317"/>
            <a:ext cx="1914816" cy="7386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3284376" y="5964936"/>
            <a:ext cx="2617066" cy="272896"/>
            <a:chOff x="6502844" y="776299"/>
            <a:chExt cx="3639639" cy="379525"/>
          </a:xfrm>
        </p:grpSpPr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85" y="696659"/>
            <a:ext cx="2443623" cy="9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403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4721069" y="6194557"/>
            <a:ext cx="5195298" cy="481349"/>
            <a:chOff x="4752110" y="6194557"/>
            <a:chExt cx="5195298" cy="48134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816" y="6217853"/>
              <a:ext cx="695592" cy="44229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69" y="6288637"/>
              <a:ext cx="2686925" cy="3872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110" y="6194557"/>
              <a:ext cx="1213055" cy="46794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751682" y="705492"/>
            <a:ext cx="3582283" cy="401316"/>
            <a:chOff x="688311" y="705492"/>
            <a:chExt cx="3582283" cy="401316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11" y="705492"/>
              <a:ext cx="1040333" cy="40131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792" y="783840"/>
              <a:ext cx="2240802" cy="32296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751682" y="705492"/>
            <a:ext cx="3582283" cy="401316"/>
            <a:chOff x="688311" y="705492"/>
            <a:chExt cx="3582283" cy="401316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11" y="705492"/>
              <a:ext cx="1040333" cy="40131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792" y="783840"/>
              <a:ext cx="2240802" cy="32296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4721069" y="6194557"/>
            <a:ext cx="5195298" cy="481349"/>
            <a:chOff x="4752110" y="6194557"/>
            <a:chExt cx="5195298" cy="481349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816" y="6217853"/>
              <a:ext cx="695592" cy="4422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69" y="6288637"/>
              <a:ext cx="2686925" cy="38726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110" y="6194557"/>
              <a:ext cx="1213055" cy="46794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5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47147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014212" y="-818498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>
            <a:off x="6681405" y="776299"/>
            <a:ext cx="3639639" cy="379525"/>
            <a:chOff x="6502844" y="776299"/>
            <a:chExt cx="3639639" cy="379525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4721069" y="6194557"/>
            <a:ext cx="5195298" cy="481349"/>
            <a:chOff x="4752110" y="6194557"/>
            <a:chExt cx="5195298" cy="481349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816" y="6217853"/>
              <a:ext cx="695592" cy="44229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69" y="6288637"/>
              <a:ext cx="2686925" cy="38726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110" y="6194557"/>
              <a:ext cx="1213055" cy="46794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grpSp>
        <p:nvGrpSpPr>
          <p:cNvPr id="22" name="Group 21"/>
          <p:cNvGrpSpPr/>
          <p:nvPr userDrawn="1"/>
        </p:nvGrpSpPr>
        <p:grpSpPr>
          <a:xfrm>
            <a:off x="4721069" y="6194557"/>
            <a:ext cx="5195298" cy="481349"/>
            <a:chOff x="4752110" y="6194557"/>
            <a:chExt cx="5195298" cy="481349"/>
          </a:xfrm>
        </p:grpSpPr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1816" y="6217853"/>
              <a:ext cx="695592" cy="44229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9869" y="6288637"/>
              <a:ext cx="2686925" cy="38726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110" y="6194557"/>
              <a:ext cx="1213055" cy="46794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014212" y="-818498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  <p:sp>
        <p:nvSpPr>
          <p:cNvPr id="40" name="Rectangle 39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014212" y="-818498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>
            <a:off x="8450317" y="6272383"/>
            <a:ext cx="2740422" cy="285759"/>
            <a:chOff x="6502844" y="776299"/>
            <a:chExt cx="3639639" cy="379525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6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47147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13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5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014212" y="-809168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177706"/>
            <a:ext cx="2698588" cy="1041000"/>
          </a:xfrm>
          <a:prstGeom prst="rect">
            <a:avLst/>
          </a:prstGeom>
        </p:spPr>
      </p:pic>
      <p:grpSp>
        <p:nvGrpSpPr>
          <p:cNvPr id="39" name="Group 38"/>
          <p:cNvGrpSpPr/>
          <p:nvPr userDrawn="1"/>
        </p:nvGrpSpPr>
        <p:grpSpPr>
          <a:xfrm>
            <a:off x="8450317" y="6272383"/>
            <a:ext cx="2740422" cy="285759"/>
            <a:chOff x="6502844" y="776299"/>
            <a:chExt cx="3639639" cy="379525"/>
          </a:xfrm>
        </p:grpSpPr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7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47147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90868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7_Title Slide">
    <p:bg>
      <p:bgPr>
        <a:gradFill rotWithShape="1">
          <a:gsLst>
            <a:gs pos="0">
              <a:schemeClr val="accent5">
                <a:lumMod val="75000"/>
              </a:schemeClr>
            </a:gs>
            <a:gs pos="100000">
              <a:schemeClr val="bg2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alphaModFix amt="1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colorTemperature colorTemp="6652"/>
                    </a14:imgEffect>
                    <a14:imgEffect>
                      <a14:saturation sat="213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4849" r="30691" b="14700"/>
          <a:stretch/>
        </p:blipFill>
        <p:spPr>
          <a:xfrm>
            <a:off x="-1547147" y="-1131135"/>
            <a:ext cx="8620286" cy="9283386"/>
          </a:xfrm>
          <a:prstGeom prst="rect">
            <a:avLst/>
          </a:prstGeom>
          <a:effectLst>
            <a:outerShdw sx="1000" sy="1000" algn="ctr" rotWithShape="0">
              <a:schemeClr val="accent2">
                <a:alpha val="0"/>
              </a:scheme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014212" y="-818498"/>
            <a:ext cx="6213870" cy="549338"/>
            <a:chOff x="1538584" y="2294603"/>
            <a:chExt cx="7857664" cy="69465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584" y="2294603"/>
              <a:ext cx="1800764" cy="69465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0619" y="2430217"/>
              <a:ext cx="3878715" cy="55904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135" y="2439924"/>
              <a:ext cx="1510113" cy="549337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 userDrawn="1"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86" y="289708"/>
            <a:ext cx="1697459" cy="1540649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391770" y="6207436"/>
            <a:ext cx="3798969" cy="350706"/>
            <a:chOff x="7391770" y="6207436"/>
            <a:chExt cx="3798969" cy="350706"/>
          </a:xfrm>
        </p:grpSpPr>
        <p:grpSp>
          <p:nvGrpSpPr>
            <p:cNvPr id="39" name="Group 38"/>
            <p:cNvGrpSpPr/>
            <p:nvPr userDrawn="1"/>
          </p:nvGrpSpPr>
          <p:grpSpPr>
            <a:xfrm>
              <a:off x="8450317" y="6272383"/>
              <a:ext cx="2740422" cy="285759"/>
              <a:chOff x="6502844" y="776299"/>
              <a:chExt cx="3639639" cy="379525"/>
            </a:xfrm>
          </p:grpSpPr>
          <p:pic>
            <p:nvPicPr>
              <p:cNvPr id="32" name="Picture 31"/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2844" y="776299"/>
                <a:ext cx="2633203" cy="37952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5877" y="776300"/>
                <a:ext cx="956606" cy="379524"/>
              </a:xfrm>
              <a:prstGeom prst="rect">
                <a:avLst/>
              </a:prstGeom>
            </p:spPr>
          </p:pic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770" y="6207436"/>
              <a:ext cx="909137" cy="350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222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079705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025951" y="810259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820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079705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6" y="401806"/>
            <a:ext cx="1914816" cy="738654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46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2_Title Slide">
    <p:bg>
      <p:bgPr>
        <a:gradFill>
          <a:gsLst>
            <a:gs pos="0">
              <a:schemeClr val="accent5">
                <a:lumMod val="75000"/>
              </a:schemeClr>
            </a:gs>
            <a:gs pos="100000">
              <a:schemeClr val="accent5">
                <a:lumMod val="20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alphaModFix amt="60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3" t="1" r="18" b="-3"/>
          <a:stretch/>
        </p:blipFill>
        <p:spPr>
          <a:xfrm>
            <a:off x="0" y="0"/>
            <a:ext cx="12079705" cy="6858000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45000" t="65000" r="125000" b="100000"/>
            </a:path>
          </a:gradFill>
        </p:spPr>
      </p:pic>
      <p:sp>
        <p:nvSpPr>
          <p:cNvPr id="15" name="Rectangle 14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37812" y="5310130"/>
            <a:ext cx="752927" cy="572402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230123"/>
            <a:ext cx="537081" cy="48746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7999761" y="6203895"/>
            <a:ext cx="3190978" cy="332741"/>
            <a:chOff x="6502844" y="776299"/>
            <a:chExt cx="3639639" cy="379525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2844" y="776299"/>
              <a:ext cx="2633203" cy="3795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77" y="776300"/>
              <a:ext cx="956606" cy="379524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401805"/>
            <a:ext cx="3944418" cy="152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37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8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2187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71" y="500258"/>
            <a:ext cx="537081" cy="4874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92" y="6022505"/>
            <a:ext cx="1569843" cy="605579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7074567" y="6342353"/>
            <a:ext cx="2915369" cy="297668"/>
            <a:chOff x="6463277" y="6279940"/>
            <a:chExt cx="3526660" cy="360082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277" y="6295078"/>
              <a:ext cx="2393270" cy="34494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264" y="6279940"/>
              <a:ext cx="1044673" cy="35836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0" r:id="rId2"/>
    <p:sldLayoutId id="2147483678" r:id="rId3"/>
    <p:sldLayoutId id="2147483679" r:id="rId4"/>
    <p:sldLayoutId id="2147483688" r:id="rId5"/>
    <p:sldLayoutId id="2147483680" r:id="rId6"/>
    <p:sldLayoutId id="2147483681" r:id="rId7"/>
    <p:sldLayoutId id="2147483682" r:id="rId8"/>
    <p:sldLayoutId id="2147483685" r:id="rId9"/>
    <p:sldLayoutId id="2147483686" r:id="rId10"/>
    <p:sldLayoutId id="2147483687" r:id="rId11"/>
    <p:sldLayoutId id="2147483683" r:id="rId12"/>
    <p:sldLayoutId id="2147483684" r:id="rId13"/>
    <p:sldLayoutId id="2147483692" r:id="rId14"/>
    <p:sldLayoutId id="2147483691" r:id="rId15"/>
    <p:sldLayoutId id="2147483675" r:id="rId16"/>
    <p:sldLayoutId id="2147483674" r:id="rId17"/>
    <p:sldLayoutId id="2147483677" r:id="rId18"/>
    <p:sldLayoutId id="2147483650" r:id="rId19"/>
    <p:sldLayoutId id="2147483673" r:id="rId20"/>
    <p:sldLayoutId id="2147483689" r:id="rId21"/>
    <p:sldLayoutId id="2147483652" r:id="rId22"/>
    <p:sldLayoutId id="2147483653" r:id="rId23"/>
    <p:sldLayoutId id="2147483654" r:id="rId24"/>
    <p:sldLayoutId id="2147483655" r:id="rId25"/>
    <p:sldLayoutId id="2147483656" r:id="rId26"/>
    <p:sldLayoutId id="2147483668" r:id="rId27"/>
    <p:sldLayoutId id="2147483667" r:id="rId28"/>
    <p:sldLayoutId id="2147483661" r:id="rId29"/>
    <p:sldLayoutId id="2147483672" r:id="rId30"/>
    <p:sldLayoutId id="2147483662" r:id="rId31"/>
    <p:sldLayoutId id="2147483669" r:id="rId32"/>
    <p:sldLayoutId id="2147483670" r:id="rId33"/>
    <p:sldLayoutId id="2147483658" r:id="rId34"/>
    <p:sldLayoutId id="2147483659" r:id="rId35"/>
    <p:sldLayoutId id="2147483649" r:id="rId3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3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32983"/>
            <a:ext cx="8825658" cy="491067"/>
          </a:xfrm>
        </p:spPr>
        <p:txBody>
          <a:bodyPr/>
          <a:lstStyle/>
          <a:p>
            <a:r>
              <a:rPr lang="en-US" sz="2800" b="1" dirty="0" err="1" smtClean="0"/>
              <a:t>Mapreduce</a:t>
            </a:r>
            <a:r>
              <a:rPr lang="en-US" sz="2800" b="1" dirty="0" smtClean="0"/>
              <a:t>, shuffle and sort! </a:t>
            </a:r>
            <a:r>
              <a:rPr lang="en-US" sz="2800" b="1" dirty="0"/>
              <a:t>(Cont.)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3354727"/>
            <a:ext cx="4572000" cy="1122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135413"/>
            <a:ext cx="4572000" cy="3564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8156" y="3466289"/>
            <a:ext cx="1113501" cy="9022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80608"/>
            <a:ext cx="8825658" cy="510117"/>
          </a:xfrm>
        </p:spPr>
        <p:txBody>
          <a:bodyPr/>
          <a:lstStyle/>
          <a:p>
            <a:r>
              <a:rPr lang="en-US" sz="2800" b="1" dirty="0" err="1"/>
              <a:t>mapreduce</a:t>
            </a:r>
            <a:r>
              <a:rPr lang="en-US" sz="2800" b="1" dirty="0"/>
              <a:t>! (Cont.)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189464"/>
            <a:ext cx="4572000" cy="1452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135413"/>
            <a:ext cx="4572000" cy="3564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638156" y="3466289"/>
            <a:ext cx="1113501" cy="9022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3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15406"/>
            <a:ext cx="8825658" cy="595842"/>
          </a:xfrm>
        </p:spPr>
        <p:txBody>
          <a:bodyPr/>
          <a:lstStyle/>
          <a:p>
            <a:r>
              <a:rPr lang="en-US" sz="2800" b="1" dirty="0" smtClean="0"/>
              <a:t>Let’s get all together!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484" y="2180817"/>
            <a:ext cx="5212080" cy="42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5" y="3103065"/>
            <a:ext cx="2638425" cy="2105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59" y="2099733"/>
            <a:ext cx="6400800" cy="41462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4955" y="1441670"/>
            <a:ext cx="5104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Let’s get all together</a:t>
            </a:r>
            <a:r>
              <a:rPr lang="en-US" sz="2800" b="1" dirty="0" smtClean="0"/>
              <a:t>!</a:t>
            </a:r>
            <a:r>
              <a:rPr lang="en-US" sz="2800" b="1" dirty="0"/>
              <a:t> (Cont.)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410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85962"/>
            <a:ext cx="8825658" cy="557742"/>
          </a:xfrm>
        </p:spPr>
        <p:txBody>
          <a:bodyPr/>
          <a:lstStyle/>
          <a:p>
            <a:r>
              <a:rPr lang="en-US" sz="2800" b="1" dirty="0" smtClean="0"/>
              <a:t>Another example!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3217387"/>
            <a:ext cx="10058400" cy="2702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612" y="1186491"/>
            <a:ext cx="25431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1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79033"/>
            <a:ext cx="8825658" cy="465667"/>
          </a:xfrm>
        </p:spPr>
        <p:txBody>
          <a:bodyPr/>
          <a:lstStyle/>
          <a:p>
            <a:r>
              <a:rPr lang="en-US" sz="2800" b="1" dirty="0" smtClean="0"/>
              <a:t>Just a recap!  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2377080"/>
            <a:ext cx="10160745" cy="3198220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solidFill>
                  <a:schemeClr val="tx1"/>
                </a:solidFill>
              </a:rPr>
              <a:t>Hadoop: distributed storage and processing, open source, commodity computers</a:t>
            </a:r>
          </a:p>
          <a:p>
            <a:r>
              <a:rPr lang="en-US" sz="2400" cap="none" dirty="0" smtClean="0">
                <a:solidFill>
                  <a:schemeClr val="tx1"/>
                </a:solidFill>
              </a:rPr>
              <a:t>HDFS: </a:t>
            </a:r>
            <a:r>
              <a:rPr lang="en-US" sz="2400" cap="none" dirty="0" err="1" smtClean="0">
                <a:solidFill>
                  <a:schemeClr val="tx1"/>
                </a:solidFill>
              </a:rPr>
              <a:t>hadoop</a:t>
            </a:r>
            <a:r>
              <a:rPr lang="en-US" sz="2400" cap="none" dirty="0" smtClean="0">
                <a:solidFill>
                  <a:schemeClr val="tx1"/>
                </a:solidFill>
              </a:rPr>
              <a:t> distributed file system for reliable and distributed storage, name node and data node, fail tolerate,</a:t>
            </a:r>
          </a:p>
          <a:p>
            <a:r>
              <a:rPr lang="en-US" sz="2400" cap="none" dirty="0" err="1" smtClean="0">
                <a:solidFill>
                  <a:schemeClr val="tx1"/>
                </a:solidFill>
              </a:rPr>
              <a:t>Mapreduce</a:t>
            </a:r>
            <a:r>
              <a:rPr lang="en-US" sz="2400" cap="none" dirty="0" smtClean="0">
                <a:solidFill>
                  <a:schemeClr val="tx1"/>
                </a:solidFill>
              </a:rPr>
              <a:t>: map(transform) and reduce (aggregate). Alternatives, pig and spark</a:t>
            </a:r>
            <a:endParaRPr lang="en-US" sz="24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91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17649"/>
            <a:ext cx="8825658" cy="501651"/>
          </a:xfrm>
        </p:spPr>
        <p:txBody>
          <a:bodyPr/>
          <a:lstStyle/>
          <a:p>
            <a:r>
              <a:rPr lang="en-US" sz="2800" b="1" dirty="0" smtClean="0"/>
              <a:t>It’s a long journey!</a:t>
            </a:r>
            <a:endParaRPr lang="en-US" sz="2800" b="1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784" y="2330450"/>
            <a:ext cx="54864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812" y="3435350"/>
            <a:ext cx="24860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8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400" y="1249139"/>
            <a:ext cx="9574213" cy="872066"/>
          </a:xfrm>
        </p:spPr>
        <p:txBody>
          <a:bodyPr/>
          <a:lstStyle/>
          <a:p>
            <a:r>
              <a:rPr lang="en-US" sz="2800" b="1" dirty="0" smtClean="0"/>
              <a:t>Let’s code! </a:t>
            </a:r>
            <a:br>
              <a:rPr lang="en-US" sz="2800" b="1" dirty="0" smtClean="0"/>
            </a:br>
            <a:r>
              <a:rPr lang="en-US" sz="2800" b="1" dirty="0" smtClean="0"/>
              <a:t>(</a:t>
            </a:r>
            <a:r>
              <a:rPr lang="en-US" sz="2800" b="1" dirty="0" err="1" smtClean="0"/>
              <a:t>mapreduce</a:t>
            </a:r>
            <a:r>
              <a:rPr lang="en-US" sz="2800" b="1" dirty="0" smtClean="0"/>
              <a:t> in python)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1442510"/>
            <a:ext cx="1371600" cy="1177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174" y="1442510"/>
            <a:ext cx="1733909" cy="1177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9147" r="16068"/>
          <a:stretch/>
        </p:blipFill>
        <p:spPr>
          <a:xfrm>
            <a:off x="9893301" y="1442510"/>
            <a:ext cx="1739899" cy="1167564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-132089"/>
            <a:ext cx="65" cy="2641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6348" rIns="0" bIns="-634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812" y="3045018"/>
            <a:ext cx="4572000" cy="2887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906" y="2259316"/>
            <a:ext cx="3657600" cy="44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4"/>
            <a:ext cx="8825658" cy="855134"/>
          </a:xfrm>
        </p:spPr>
        <p:txBody>
          <a:bodyPr anchor="t"/>
          <a:lstStyle/>
          <a:p>
            <a:pPr algn="ctr"/>
            <a:r>
              <a:rPr lang="en-US" b="1" dirty="0" smtClean="0"/>
              <a:t>  Big data with Hadoop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729" y="3352800"/>
            <a:ext cx="10255995" cy="3253316"/>
          </a:xfrm>
        </p:spPr>
        <p:txBody>
          <a:bodyPr>
            <a:normAutofit/>
          </a:bodyPr>
          <a:lstStyle/>
          <a:p>
            <a:r>
              <a:rPr lang="en-US" sz="3800" cap="none" dirty="0" smtClean="0">
                <a:solidFill>
                  <a:schemeClr val="tx1"/>
                </a:solidFill>
              </a:rPr>
              <a:t>   What?                  Why?                  How?</a:t>
            </a:r>
            <a:endParaRPr lang="en-US" sz="3800" cap="non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5" y="4381500"/>
            <a:ext cx="2581275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438" y="4676775"/>
            <a:ext cx="2314575" cy="1123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862" y="4591050"/>
            <a:ext cx="23907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64733"/>
            <a:ext cx="8825658" cy="440268"/>
          </a:xfrm>
        </p:spPr>
        <p:txBody>
          <a:bodyPr/>
          <a:lstStyle/>
          <a:p>
            <a:r>
              <a:rPr lang="en-US" sz="2800" b="1" dirty="0" smtClean="0"/>
              <a:t>Imagine that you are a data scientist!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69" y="2922236"/>
            <a:ext cx="4572000" cy="2657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83" y="2525938"/>
            <a:ext cx="4572000" cy="35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7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913467"/>
            <a:ext cx="8825658" cy="491066"/>
          </a:xfrm>
        </p:spPr>
        <p:txBody>
          <a:bodyPr/>
          <a:lstStyle/>
          <a:p>
            <a:r>
              <a:rPr lang="en-US" sz="2800" b="1" dirty="0" smtClean="0"/>
              <a:t>What is Hadoop?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2745380"/>
            <a:ext cx="9919445" cy="2918820"/>
          </a:xfrm>
        </p:spPr>
        <p:txBody>
          <a:bodyPr>
            <a:normAutofit/>
          </a:bodyPr>
          <a:lstStyle/>
          <a:p>
            <a:r>
              <a:rPr lang="en-US" sz="2400" cap="none" dirty="0" smtClean="0">
                <a:solidFill>
                  <a:schemeClr val="tx1"/>
                </a:solidFill>
              </a:rPr>
              <a:t>Hadoop is an </a:t>
            </a:r>
            <a:r>
              <a:rPr lang="en-US" sz="2400" b="1" cap="none" dirty="0" smtClean="0">
                <a:solidFill>
                  <a:schemeClr val="tx1"/>
                </a:solidFill>
              </a:rPr>
              <a:t>open-source</a:t>
            </a:r>
            <a:r>
              <a:rPr lang="en-US" sz="2400" cap="none" dirty="0" smtClean="0">
                <a:solidFill>
                  <a:schemeClr val="tx1"/>
                </a:solidFill>
              </a:rPr>
              <a:t> software framework used for </a:t>
            </a:r>
            <a:r>
              <a:rPr lang="en-US" sz="2400" b="1" cap="none" dirty="0" smtClean="0">
                <a:solidFill>
                  <a:schemeClr val="tx1"/>
                </a:solidFill>
              </a:rPr>
              <a:t>distributed storage</a:t>
            </a:r>
            <a:r>
              <a:rPr lang="en-US" sz="2400" cap="none" dirty="0" smtClean="0">
                <a:solidFill>
                  <a:schemeClr val="tx1"/>
                </a:solidFill>
              </a:rPr>
              <a:t> and </a:t>
            </a:r>
            <a:r>
              <a:rPr lang="en-US" sz="2400" b="1" cap="none" dirty="0">
                <a:solidFill>
                  <a:schemeClr val="tx1"/>
                </a:solidFill>
              </a:rPr>
              <a:t>distributed </a:t>
            </a:r>
            <a:r>
              <a:rPr lang="en-US" sz="2400" b="1" cap="none" dirty="0" smtClean="0">
                <a:solidFill>
                  <a:schemeClr val="tx1"/>
                </a:solidFill>
              </a:rPr>
              <a:t>processing</a:t>
            </a:r>
            <a:r>
              <a:rPr lang="en-US" sz="2400" cap="none" dirty="0" smtClean="0">
                <a:solidFill>
                  <a:schemeClr val="tx1"/>
                </a:solidFill>
              </a:rPr>
              <a:t> of very large dataset on </a:t>
            </a:r>
            <a:r>
              <a:rPr lang="en-US" sz="2400" b="1" cap="none" dirty="0" smtClean="0">
                <a:solidFill>
                  <a:schemeClr val="tx1"/>
                </a:solidFill>
              </a:rPr>
              <a:t>computer clusters </a:t>
            </a:r>
            <a:r>
              <a:rPr lang="en-US" sz="2400" cap="none" dirty="0" smtClean="0">
                <a:solidFill>
                  <a:schemeClr val="tx1"/>
                </a:solidFill>
              </a:rPr>
              <a:t>built from </a:t>
            </a:r>
            <a:r>
              <a:rPr lang="en-US" sz="2400" b="1" cap="none" dirty="0" smtClean="0">
                <a:solidFill>
                  <a:schemeClr val="tx1"/>
                </a:solidFill>
              </a:rPr>
              <a:t>commodity hardware</a:t>
            </a:r>
            <a:r>
              <a:rPr lang="en-US" sz="2400" cap="none" dirty="0" smtClean="0">
                <a:solidFill>
                  <a:schemeClr val="tx1"/>
                </a:solidFill>
              </a:rPr>
              <a:t>.</a:t>
            </a:r>
            <a:endParaRPr lang="en-US" sz="2400" cap="none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hadoo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42" y="4470400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adoop eleph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76" y="4204790"/>
            <a:ext cx="1371600" cy="20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5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641762"/>
            <a:ext cx="8825658" cy="510888"/>
          </a:xfrm>
        </p:spPr>
        <p:txBody>
          <a:bodyPr/>
          <a:lstStyle/>
          <a:p>
            <a:r>
              <a:rPr lang="en-US" sz="2800" b="1" dirty="0" smtClean="0"/>
              <a:t>Hadoop ecosystem!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73" y="2461971"/>
            <a:ext cx="6400800" cy="37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689099"/>
            <a:ext cx="8825658" cy="433917"/>
          </a:xfrm>
        </p:spPr>
        <p:txBody>
          <a:bodyPr/>
          <a:lstStyle/>
          <a:p>
            <a:r>
              <a:rPr lang="en-US" sz="2800" b="1" dirty="0" smtClean="0"/>
              <a:t>Breaking the big data into blocks! 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285" y="3815602"/>
            <a:ext cx="4572000" cy="121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5" y="3209585"/>
            <a:ext cx="3924848" cy="242921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278648" y="4060280"/>
            <a:ext cx="1113501" cy="9022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0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362076"/>
            <a:ext cx="8825658" cy="533400"/>
          </a:xfrm>
        </p:spPr>
        <p:txBody>
          <a:bodyPr/>
          <a:lstStyle/>
          <a:p>
            <a:r>
              <a:rPr lang="en-US" sz="2800" b="1" dirty="0" smtClean="0"/>
              <a:t>Name node VS data node!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84" y="2337858"/>
            <a:ext cx="5486400" cy="338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9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32984"/>
            <a:ext cx="8825658" cy="538692"/>
          </a:xfrm>
        </p:spPr>
        <p:txBody>
          <a:bodyPr/>
          <a:lstStyle/>
          <a:p>
            <a:r>
              <a:rPr lang="en-US" sz="2800" b="1" dirty="0" smtClean="0"/>
              <a:t>What is </a:t>
            </a:r>
            <a:r>
              <a:rPr lang="en-US" sz="2800" b="1" dirty="0" err="1" smtClean="0"/>
              <a:t>mapreduce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2177055"/>
            <a:ext cx="8825658" cy="8614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98" y="2366721"/>
            <a:ext cx="6400800" cy="3741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612" y="3261173"/>
            <a:ext cx="21240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347258"/>
            <a:ext cx="8825658" cy="529168"/>
          </a:xfrm>
        </p:spPr>
        <p:txBody>
          <a:bodyPr/>
          <a:lstStyle/>
          <a:p>
            <a:r>
              <a:rPr lang="en-US" sz="2800" b="1" dirty="0" err="1"/>
              <a:t>m</a:t>
            </a:r>
            <a:r>
              <a:rPr lang="en-US" sz="2800" b="1" dirty="0" err="1" smtClean="0"/>
              <a:t>apreduce</a:t>
            </a:r>
            <a:r>
              <a:rPr lang="en-US" sz="2800" b="1" dirty="0" smtClean="0"/>
              <a:t>! (Cont.)</a:t>
            </a:r>
            <a:endParaRPr lang="en-US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801" y="2901751"/>
            <a:ext cx="4572000" cy="2602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421163"/>
            <a:ext cx="4572000" cy="3564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561956" y="3752039"/>
            <a:ext cx="1113501" cy="90224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CROR TEMPLATE 4" id="{237DA70F-8E6A-E84D-9E4B-6F655FF2C1F5}" vid="{2A74FBD0-7D4C-0549-887D-E37D09D87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REACTOR TEMPLATE 4 (1)</Template>
  <TotalTime>195</TotalTime>
  <Words>163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PowerPoint Presentation</vt:lpstr>
      <vt:lpstr>  Big data with Hadoop </vt:lpstr>
      <vt:lpstr>Imagine that you are a data scientist!</vt:lpstr>
      <vt:lpstr>What is Hadoop?</vt:lpstr>
      <vt:lpstr>Hadoop ecosystem!</vt:lpstr>
      <vt:lpstr>Breaking the big data into blocks! </vt:lpstr>
      <vt:lpstr>Name node VS data node!</vt:lpstr>
      <vt:lpstr>What is mapreduce?</vt:lpstr>
      <vt:lpstr>mapreduce! (Cont.)</vt:lpstr>
      <vt:lpstr>Mapreduce, shuffle and sort! (Cont.)</vt:lpstr>
      <vt:lpstr>mapreduce! (Cont.)</vt:lpstr>
      <vt:lpstr>Let’s get all together!</vt:lpstr>
      <vt:lpstr>PowerPoint Presentation</vt:lpstr>
      <vt:lpstr>Another example!</vt:lpstr>
      <vt:lpstr>Just a recap!  </vt:lpstr>
      <vt:lpstr>It’s a long journey!</vt:lpstr>
      <vt:lpstr>Let’s code!  (mapreduce in python)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 Arabi</dc:creator>
  <cp:lastModifiedBy>Saeed Arabi</cp:lastModifiedBy>
  <cp:revision>20</cp:revision>
  <dcterms:created xsi:type="dcterms:W3CDTF">2017-11-04T04:34:11Z</dcterms:created>
  <dcterms:modified xsi:type="dcterms:W3CDTF">2017-11-04T16:50:52Z</dcterms:modified>
</cp:coreProperties>
</file>